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6" r:id="rId2"/>
    <p:sldId id="290" r:id="rId3"/>
    <p:sldId id="282" r:id="rId4"/>
    <p:sldId id="281" r:id="rId5"/>
    <p:sldId id="259" r:id="rId6"/>
    <p:sldId id="288" r:id="rId7"/>
    <p:sldId id="287" r:id="rId8"/>
    <p:sldId id="272" r:id="rId9"/>
    <p:sldId id="257" r:id="rId10"/>
    <p:sldId id="283" r:id="rId11"/>
    <p:sldId id="256" r:id="rId12"/>
    <p:sldId id="286" r:id="rId13"/>
    <p:sldId id="289" r:id="rId14"/>
    <p:sldId id="27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6A813-5D1D-44F6-8DA9-2C071179AFF1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4C58F-0B04-465D-85B7-3BCAC6860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3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16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01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9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7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54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BCCDB-E4FE-4F04-B8BA-5C37BC3F60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6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266E1-575F-43DF-9434-692897ABD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7BCFAF-C13C-4567-A74A-E97CE422B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DB0CA-068D-490B-BB20-AAD11EC5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49AD4D-A758-45F6-89F3-0F91F796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E2521-D320-47A3-AFCB-FC3856E3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44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52E98-023F-40DE-9D11-7D2EC339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2BBD97-9A4A-4978-A295-1FFFCCC05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C2571-444E-4D20-83DC-7D27E4B0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0F964-57B2-49CF-B60C-1CDCEFD0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1B45E-2313-476E-9F48-846A457A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E4D2E-FFEC-4BAD-93E8-A591B9A61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E1D44B-0AFF-44E4-B9A3-506BDABB3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D3EA-F4C9-4567-B018-6B1148B1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4E15E-10AA-4C12-8FA4-78E12C52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54D09-F3A1-476C-9E83-40BC063A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70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81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98DDD-46F7-450F-BE8D-0CA00536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4778E-D75D-40D7-A8E6-3ABA4430C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034CE-D66E-4649-AD1D-7771ED3B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040B0F-9614-44EC-AC1C-3708C56E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07974-284C-4984-B445-D7D1F1A0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22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237B-9F29-4049-B0E6-3C8A597E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E6274-3282-4463-B760-5F7680D71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B5E96-E953-43BD-8BA6-5A696CD4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A0B84C-8E02-442E-B650-D3BDB450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E3126-FC7A-4DE9-A7A8-C57B8BF7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1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758C9-B459-4D30-8029-6B9FC935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12C64-BB78-4AEE-9777-E7A0D86EA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B349-C3EF-4047-AA8C-8178FB233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8D3909-4C1B-425F-9DFF-9DC0669A6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DACDE9-A62B-45F1-AB2F-AD593E60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CCD948-1F9C-4F04-9B8A-EB027DD9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5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9B68D-C3AF-4B4D-8B12-636BBC5C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288212-253D-4608-AC88-09B127B2E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AD0E9D-C861-49AD-A597-798D8E0DD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599ED5-C5FA-4D82-9DA7-5FEB5305F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0061B3-2E53-402B-93A3-44591F4FA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CD3DDF-18ED-4A7E-95DF-2B6FBEFA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BDB7E8-6B0D-4CB8-8FE8-55DA8C06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62DAF0-BF74-44CE-A128-655BAFA5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3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ACA35-322E-4530-A69C-FA7198CF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DBF93E-2F44-4C6C-B0E7-8693917B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0B22F1-C265-409E-9C5D-BDD75AF7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634D11-D9BF-469E-9057-6C8017B6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3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BA8748-C74B-4739-9ADB-6B698535D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E59E3F-CAB6-4C33-9491-A144D719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167F0-7E6E-46E2-9912-9F3D925D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0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69F8-D9AE-42E8-927F-32C18328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7C8F2-9ADD-4BFC-B6E8-23AC3F8F3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E6E2F8-2DBF-4AF4-B455-8DE1DA2DF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25709F-EA59-4446-AD36-AA0EC192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C36CC-9043-45B4-8B94-FEDDCF0D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775561-9B5D-4750-B898-876BF73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7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F940C-D38F-48EA-ABED-3CEA9481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3BBBCD-EC38-44CE-BE7F-0A1607525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3A23CF-2AC3-4CBB-A4D1-D032F24C0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4954F2-9DD1-47A6-A7A0-A21D5B31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35718-7BC7-43EF-A110-3BD31336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C5094-E66A-4224-B782-D78B74A5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59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86EED4-536D-40C2-AE44-45A3FD41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B34D2-07FE-4640-8288-27D27E61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E4F59-69DD-41FF-9699-9893E49FC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31368-68D0-413C-AA7A-552A0FCE468C}" type="datetimeFigureOut">
              <a:rPr lang="ko-KR" altLang="en-US" smtClean="0"/>
              <a:t>2018-10-03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BAA13-BEA1-499B-A2F1-A85C895EE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69CE4-BDF9-4491-B4A1-AABFCA40E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C293D-3E81-44BA-84E4-1D6293B816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0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6.jp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순서도: 데이터 31"/>
          <p:cNvSpPr>
            <a:spLocks noChangeAspect="1"/>
          </p:cNvSpPr>
          <p:nvPr/>
        </p:nvSpPr>
        <p:spPr>
          <a:xfrm rot="1620000">
            <a:off x="6212053" y="-311016"/>
            <a:ext cx="9512513" cy="6450164"/>
          </a:xfrm>
          <a:prstGeom prst="flowChartInputOutpu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41" r="66138"/>
          <a:stretch/>
        </p:blipFill>
        <p:spPr>
          <a:xfrm>
            <a:off x="7186707" y="4940103"/>
            <a:ext cx="3096344" cy="1558701"/>
          </a:xfrm>
          <a:prstGeom prst="rtTriangle">
            <a:avLst/>
          </a:prstGeom>
          <a:scene3d>
            <a:camera prst="perspectiveFront"/>
            <a:lightRig rig="threePt" dir="t"/>
          </a:scene3d>
        </p:spPr>
      </p:pic>
      <p:grpSp>
        <p:nvGrpSpPr>
          <p:cNvPr id="14" name="그룹 13"/>
          <p:cNvGrpSpPr/>
          <p:nvPr/>
        </p:nvGrpSpPr>
        <p:grpSpPr>
          <a:xfrm>
            <a:off x="6790987" y="2333911"/>
            <a:ext cx="6984127" cy="2800767"/>
            <a:chOff x="4240168" y="2626034"/>
            <a:chExt cx="4896544" cy="2800767"/>
          </a:xfrm>
        </p:grpSpPr>
        <p:sp>
          <p:nvSpPr>
            <p:cNvPr id="3" name="TextBox 2"/>
            <p:cNvSpPr txBox="1"/>
            <p:nvPr/>
          </p:nvSpPr>
          <p:spPr>
            <a:xfrm>
              <a:off x="4240168" y="2626034"/>
              <a:ext cx="4896544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8800" b="1" dirty="0">
                  <a:latin typeface="+mj-lt"/>
                  <a:ea typeface="제주고딕" pitchFamily="2" charset="-127"/>
                </a:rPr>
                <a:t>V I C E R</a:t>
              </a:r>
              <a:endParaRPr lang="ko-KR" altLang="en-US" sz="8800" b="1" dirty="0">
                <a:latin typeface="+mj-lt"/>
                <a:ea typeface="제주고딕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93581" y="3796375"/>
              <a:ext cx="31683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dirty="0">
                  <a:latin typeface="+mj-lt"/>
                  <a:ea typeface="제주고딕" pitchFamily="2" charset="-127"/>
                </a:rPr>
                <a:t> (VR 360° Avatar Driver)</a:t>
              </a:r>
            </a:p>
            <a:p>
              <a:endParaRPr lang="ko-KR" altLang="en-US" sz="3200" dirty="0">
                <a:latin typeface="제주고딕" pitchFamily="2" charset="-127"/>
                <a:ea typeface="제주고딕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6016" y="3933056"/>
              <a:ext cx="3168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doRounded L" pitchFamily="2" charset="0"/>
                <a:ea typeface="KBIZ한마음고딕 L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3498" y="137854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57000"/>
                  </a:schemeClr>
                </a:solidFill>
                <a:latin typeface="+mj-lt"/>
                <a:ea typeface="KBIZ한마음고딕 L" pitchFamily="18" charset="-127"/>
              </a:rPr>
              <a:t>2018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57000"/>
                  </a:schemeClr>
                </a:solidFill>
                <a:latin typeface="godoRounded L" pitchFamily="2" charset="0"/>
                <a:ea typeface="KBIZ한마음고딕 L" pitchFamily="18" charset="-127"/>
              </a:rPr>
              <a:t>년 한국외국어대학교 정보통신공학과 정보통신종합설계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57000"/>
                  </a:schemeClr>
                </a:solidFill>
                <a:latin typeface="+mj-lt"/>
                <a:ea typeface="KBIZ한마음고딕 L" pitchFamily="18" charset="-127"/>
              </a:rPr>
              <a:t>1 1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57000"/>
                  </a:schemeClr>
                </a:solidFill>
                <a:latin typeface="+mj-lt"/>
                <a:ea typeface="KBIZ한마음고딕 L" pitchFamily="18" charset="-127"/>
              </a:rPr>
              <a:t>팀 아이디어 계획서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alpha val="57000"/>
                </a:schemeClr>
              </a:solidFill>
              <a:latin typeface="+mj-lt"/>
              <a:ea typeface="KBIZ한마음고딕 L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B503C-4A34-4D64-92DD-E35768D8A286}"/>
              </a:ext>
            </a:extLst>
          </p:cNvPr>
          <p:cNvSpPr txBox="1"/>
          <p:nvPr/>
        </p:nvSpPr>
        <p:spPr>
          <a:xfrm>
            <a:off x="4271259" y="5329253"/>
            <a:ext cx="2915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박지훈</a:t>
            </a:r>
            <a:r>
              <a:rPr lang="en-US" altLang="ko-KR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(201601406)</a:t>
            </a:r>
          </a:p>
          <a:p>
            <a:r>
              <a:rPr lang="ko-KR" altLang="en-US" sz="1400" spc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나윤호</a:t>
            </a:r>
            <a:r>
              <a:rPr lang="en-US" altLang="ko-KR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(201400978)</a:t>
            </a:r>
          </a:p>
          <a:p>
            <a:r>
              <a:rPr lang="ko-KR" altLang="en-US" sz="1400" spc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류형오</a:t>
            </a:r>
            <a:r>
              <a:rPr lang="en-US" altLang="ko-KR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(201401059)</a:t>
            </a:r>
          </a:p>
          <a:p>
            <a:r>
              <a:rPr lang="ko-KR" altLang="en-US" sz="1400" spc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유한석</a:t>
            </a:r>
            <a:r>
              <a:rPr lang="en-US" altLang="ko-KR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(201402097)</a:t>
            </a:r>
          </a:p>
          <a:p>
            <a:r>
              <a:rPr lang="ko-KR" altLang="en-US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유정현</a:t>
            </a:r>
            <a:r>
              <a:rPr lang="en-US" altLang="ko-KR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(201502085)</a:t>
            </a:r>
            <a:endParaRPr lang="en-US" altLang="ko-KR" sz="1200" spc="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17E574CD-EB52-417E-9DC3-CEDE5FB57EC0}"/>
              </a:ext>
            </a:extLst>
          </p:cNvPr>
          <p:cNvSpPr/>
          <p:nvPr/>
        </p:nvSpPr>
        <p:spPr>
          <a:xfrm>
            <a:off x="4101820" y="5368302"/>
            <a:ext cx="204272" cy="166530"/>
          </a:xfrm>
          <a:prstGeom prst="star5">
            <a:avLst/>
          </a:prstGeom>
          <a:solidFill>
            <a:srgbClr val="CDC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3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832"/>
            <a:ext cx="12192000" cy="6912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3377724" y="-901611"/>
            <a:ext cx="11283862" cy="7546770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17584" y="2979302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4-1.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작품 구성도</a:t>
            </a:r>
          </a:p>
        </p:txBody>
      </p:sp>
    </p:spTree>
    <p:extLst>
      <p:ext uri="{BB962C8B-B14F-4D97-AF65-F5344CB8AC3E}">
        <p14:creationId xmlns:p14="http://schemas.microsoft.com/office/powerpoint/2010/main" val="3676471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0F9B24-68BF-4FA8-B33C-523C7A18C2F0}"/>
              </a:ext>
            </a:extLst>
          </p:cNvPr>
          <p:cNvSpPr/>
          <p:nvPr/>
        </p:nvSpPr>
        <p:spPr>
          <a:xfrm>
            <a:off x="8315474" y="187125"/>
            <a:ext cx="3535680" cy="14752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A0148-0C01-4C42-925D-6EE4B8D3068C}"/>
              </a:ext>
            </a:extLst>
          </p:cNvPr>
          <p:cNvSpPr txBox="1"/>
          <p:nvPr/>
        </p:nvSpPr>
        <p:spPr>
          <a:xfrm>
            <a:off x="9473714" y="296853"/>
            <a:ext cx="2621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LEGEND</a:t>
            </a:r>
            <a:endParaRPr lang="ko-KR" altLang="en-US" sz="2000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80934DD-41A6-47F1-AF5A-C60FE554B71D}"/>
              </a:ext>
            </a:extLst>
          </p:cNvPr>
          <p:cNvCxnSpPr>
            <a:cxnSpLocks/>
          </p:cNvCxnSpPr>
          <p:nvPr/>
        </p:nvCxnSpPr>
        <p:spPr>
          <a:xfrm>
            <a:off x="10266194" y="1304479"/>
            <a:ext cx="14264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27B6B0-D230-4780-9334-0C6FBE2674A9}"/>
              </a:ext>
            </a:extLst>
          </p:cNvPr>
          <p:cNvSpPr txBox="1"/>
          <p:nvPr/>
        </p:nvSpPr>
        <p:spPr>
          <a:xfrm>
            <a:off x="8595890" y="1150817"/>
            <a:ext cx="134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0C2BA-0DCC-4FEE-B38C-84A31E2D5E7B}"/>
              </a:ext>
            </a:extLst>
          </p:cNvPr>
          <p:cNvSpPr txBox="1"/>
          <p:nvPr/>
        </p:nvSpPr>
        <p:spPr>
          <a:xfrm>
            <a:off x="8266706" y="790629"/>
            <a:ext cx="199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Communications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D20164C-AD0C-4083-ADA7-9C8C87C8A79B}"/>
              </a:ext>
            </a:extLst>
          </p:cNvPr>
          <p:cNvCxnSpPr>
            <a:cxnSpLocks/>
          </p:cNvCxnSpPr>
          <p:nvPr/>
        </p:nvCxnSpPr>
        <p:spPr>
          <a:xfrm>
            <a:off x="10266194" y="975295"/>
            <a:ext cx="14264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EBF6024-51E0-483E-84E3-DC80F202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6" y="99343"/>
            <a:ext cx="1556778" cy="22629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C79FF6-11FB-4DD2-AD6D-78355EA2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27" y="4086980"/>
            <a:ext cx="2123593" cy="2562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BDAF56-B1F9-42AF-8DCF-403D4D8D6464}"/>
              </a:ext>
            </a:extLst>
          </p:cNvPr>
          <p:cNvSpPr/>
          <p:nvPr/>
        </p:nvSpPr>
        <p:spPr>
          <a:xfrm>
            <a:off x="1595336" y="4149947"/>
            <a:ext cx="492868" cy="227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195E9C-B6A4-4CFB-9324-7A069B7677E0}"/>
              </a:ext>
            </a:extLst>
          </p:cNvPr>
          <p:cNvCxnSpPr>
            <a:cxnSpLocks/>
          </p:cNvCxnSpPr>
          <p:nvPr/>
        </p:nvCxnSpPr>
        <p:spPr>
          <a:xfrm>
            <a:off x="1068182" y="2711488"/>
            <a:ext cx="583659" cy="1325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7572189-E7D4-47A6-A1C9-D1163C98F2F5}"/>
              </a:ext>
            </a:extLst>
          </p:cNvPr>
          <p:cNvCxnSpPr>
            <a:cxnSpLocks/>
          </p:cNvCxnSpPr>
          <p:nvPr/>
        </p:nvCxnSpPr>
        <p:spPr>
          <a:xfrm>
            <a:off x="1309991" y="2724947"/>
            <a:ext cx="570690" cy="1312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web serverì ëí ì´ë¯¸ì§ ê²ìê²°ê³¼">
            <a:extLst>
              <a:ext uri="{FF2B5EF4-FFF2-40B4-BE49-F238E27FC236}">
                <a16:creationId xmlns:a16="http://schemas.microsoft.com/office/drawing/2014/main" id="{FEDA281C-49BC-49E5-AEC7-335428EB1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44" y="1135517"/>
            <a:ext cx="1641834" cy="151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CEA529-3C61-49B7-BC2F-6AFCD921EA56}"/>
              </a:ext>
            </a:extLst>
          </p:cNvPr>
          <p:cNvSpPr txBox="1"/>
          <p:nvPr/>
        </p:nvSpPr>
        <p:spPr>
          <a:xfrm>
            <a:off x="5221012" y="2653486"/>
            <a:ext cx="163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Server</a:t>
            </a:r>
            <a:endParaRPr lang="ko-KR" altLang="en-US" sz="20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D976AC2-661C-4304-BBC3-185BBFCC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442" y="2599409"/>
            <a:ext cx="2952582" cy="196699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A965CC-627C-47FD-A210-34D269104262}"/>
              </a:ext>
            </a:extLst>
          </p:cNvPr>
          <p:cNvSpPr/>
          <p:nvPr/>
        </p:nvSpPr>
        <p:spPr>
          <a:xfrm>
            <a:off x="9416437" y="2641930"/>
            <a:ext cx="554869" cy="11256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365AA2-A5B3-4D49-89F3-86253E5EE2DD}"/>
              </a:ext>
            </a:extLst>
          </p:cNvPr>
          <p:cNvCxnSpPr>
            <a:cxnSpLocks/>
          </p:cNvCxnSpPr>
          <p:nvPr/>
        </p:nvCxnSpPr>
        <p:spPr>
          <a:xfrm>
            <a:off x="6673171" y="2218778"/>
            <a:ext cx="2641517" cy="743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F619D4C-968F-415E-8ECC-0560FEC0B6DD}"/>
              </a:ext>
            </a:extLst>
          </p:cNvPr>
          <p:cNvCxnSpPr>
            <a:cxnSpLocks/>
          </p:cNvCxnSpPr>
          <p:nvPr/>
        </p:nvCxnSpPr>
        <p:spPr>
          <a:xfrm flipV="1">
            <a:off x="2286000" y="1954744"/>
            <a:ext cx="2608644" cy="20824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B888CF15-184A-4D19-861C-300EAE2B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442" y="4708383"/>
            <a:ext cx="2952582" cy="196699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69AC3A-AABA-4141-8435-54C4A7905C52}"/>
              </a:ext>
            </a:extLst>
          </p:cNvPr>
          <p:cNvSpPr/>
          <p:nvPr/>
        </p:nvSpPr>
        <p:spPr>
          <a:xfrm>
            <a:off x="8581050" y="5138530"/>
            <a:ext cx="2689924" cy="143123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420A61A-4740-43E5-BF2C-B5D26B44106C}"/>
              </a:ext>
            </a:extLst>
          </p:cNvPr>
          <p:cNvCxnSpPr>
            <a:cxnSpLocks/>
          </p:cNvCxnSpPr>
          <p:nvPr/>
        </p:nvCxnSpPr>
        <p:spPr>
          <a:xfrm>
            <a:off x="6204911" y="3053596"/>
            <a:ext cx="2231953" cy="22837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1038F9E-35DE-4B8D-A0BE-2DF0B75AD812}"/>
              </a:ext>
            </a:extLst>
          </p:cNvPr>
          <p:cNvCxnSpPr>
            <a:cxnSpLocks/>
          </p:cNvCxnSpPr>
          <p:nvPr/>
        </p:nvCxnSpPr>
        <p:spPr>
          <a:xfrm>
            <a:off x="5987090" y="3130908"/>
            <a:ext cx="2416352" cy="2465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301A921-5971-4AFE-9C63-2C0D135B5592}"/>
              </a:ext>
            </a:extLst>
          </p:cNvPr>
          <p:cNvSpPr txBox="1"/>
          <p:nvPr/>
        </p:nvSpPr>
        <p:spPr>
          <a:xfrm>
            <a:off x="89714" y="2951922"/>
            <a:ext cx="127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bluetooth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E0B8C0-0356-4692-BD0B-0CD36792293F}"/>
              </a:ext>
            </a:extLst>
          </p:cNvPr>
          <p:cNvSpPr txBox="1"/>
          <p:nvPr/>
        </p:nvSpPr>
        <p:spPr>
          <a:xfrm>
            <a:off x="1474432" y="2961861"/>
            <a:ext cx="12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차량 제어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C1D223-DF2C-4FEF-A98B-F20A69451ABE}"/>
              </a:ext>
            </a:extLst>
          </p:cNvPr>
          <p:cNvSpPr txBox="1"/>
          <p:nvPr/>
        </p:nvSpPr>
        <p:spPr>
          <a:xfrm>
            <a:off x="2935702" y="1520149"/>
            <a:ext cx="2138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TCP (</a:t>
            </a:r>
            <a:r>
              <a:rPr lang="ko-KR" altLang="en-US" sz="1600" b="1" dirty="0"/>
              <a:t>영상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차량제어</a:t>
            </a:r>
            <a:r>
              <a:rPr lang="en-US" altLang="ko-KR" sz="1600" b="1" dirty="0"/>
              <a:t>),</a:t>
            </a:r>
          </a:p>
          <a:p>
            <a:r>
              <a:rPr lang="en-US" altLang="ko-KR" sz="1600" b="1" dirty="0"/>
              <a:t>HTTP (Login)</a:t>
            </a:r>
            <a:endParaRPr lang="ko-KR" altLang="en-US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A8C4FE-0810-44BB-AD2A-5EDE8290EA9A}"/>
              </a:ext>
            </a:extLst>
          </p:cNvPr>
          <p:cNvSpPr txBox="1"/>
          <p:nvPr/>
        </p:nvSpPr>
        <p:spPr>
          <a:xfrm>
            <a:off x="7327031" y="2049731"/>
            <a:ext cx="125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(</a:t>
            </a:r>
            <a:r>
              <a:rPr lang="ko-KR" altLang="en-US" b="1" dirty="0"/>
              <a:t>영상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78D80F-471E-4E44-A260-B8A36B0C5595}"/>
              </a:ext>
            </a:extLst>
          </p:cNvPr>
          <p:cNvSpPr txBox="1"/>
          <p:nvPr/>
        </p:nvSpPr>
        <p:spPr>
          <a:xfrm>
            <a:off x="7182845" y="3826122"/>
            <a:ext cx="125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(</a:t>
            </a:r>
            <a:r>
              <a:rPr lang="ko-KR" altLang="en-US" b="1" dirty="0"/>
              <a:t>제어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03A006-2609-4122-B240-00AAB97F6508}"/>
              </a:ext>
            </a:extLst>
          </p:cNvPr>
          <p:cNvSpPr txBox="1"/>
          <p:nvPr/>
        </p:nvSpPr>
        <p:spPr>
          <a:xfrm>
            <a:off x="5577901" y="3852505"/>
            <a:ext cx="125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차량 제어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3B9BD5-E9D0-458F-A293-161E7681E248}"/>
              </a:ext>
            </a:extLst>
          </p:cNvPr>
          <p:cNvSpPr txBox="1"/>
          <p:nvPr/>
        </p:nvSpPr>
        <p:spPr>
          <a:xfrm>
            <a:off x="290688" y="2299933"/>
            <a:ext cx="163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Controller</a:t>
            </a:r>
            <a:endParaRPr lang="ko-KR" altLang="en-US" sz="20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B497D8-F423-4189-BD7E-0967FC1EB071}"/>
              </a:ext>
            </a:extLst>
          </p:cNvPr>
          <p:cNvSpPr txBox="1"/>
          <p:nvPr/>
        </p:nvSpPr>
        <p:spPr>
          <a:xfrm>
            <a:off x="3495254" y="6275263"/>
            <a:ext cx="163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App(Client)</a:t>
            </a:r>
            <a:endParaRPr lang="ko-KR" altLang="en-US" sz="2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EEC0BD-9630-4EEE-8E77-35D0D52A43C5}"/>
              </a:ext>
            </a:extLst>
          </p:cNvPr>
          <p:cNvSpPr txBox="1"/>
          <p:nvPr/>
        </p:nvSpPr>
        <p:spPr>
          <a:xfrm>
            <a:off x="9090991" y="1964041"/>
            <a:ext cx="1630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Camera(Up) Car(Down)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761129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832"/>
            <a:ext cx="12192000" cy="6912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3377724" y="-901611"/>
            <a:ext cx="11283862" cy="7546770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17584" y="2979302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4-2.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34326249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E6F97DF-1776-4F9B-BFDC-24E043B36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961435"/>
              </p:ext>
            </p:extLst>
          </p:nvPr>
        </p:nvGraphicFramePr>
        <p:xfrm>
          <a:off x="5091430" y="4496027"/>
          <a:ext cx="200914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140">
                  <a:extLst>
                    <a:ext uri="{9D8B030D-6E8A-4147-A177-3AD203B41FA5}">
                      <a16:colId xmlns:a16="http://schemas.microsoft.com/office/drawing/2014/main" val="2655872288"/>
                    </a:ext>
                  </a:extLst>
                </a:gridCol>
              </a:tblGrid>
              <a:tr h="1137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AWS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RC Control SERVER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[PYTHON]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847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B9FF0BF-4F60-493D-A6B3-74DE4AAA32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6672" y="2594364"/>
          <a:ext cx="2009140" cy="1188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140">
                  <a:extLst>
                    <a:ext uri="{9D8B030D-6E8A-4147-A177-3AD203B41FA5}">
                      <a16:colId xmlns:a16="http://schemas.microsoft.com/office/drawing/2014/main" val="2655872288"/>
                    </a:ext>
                  </a:extLst>
                </a:gridCol>
              </a:tblGrid>
              <a:tr h="1188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AWS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WEB SERVER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[JAVA/SPRING]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8477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6D9FDB-7FEA-4844-B425-C9E4F9148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65084"/>
              </p:ext>
            </p:extLst>
          </p:nvPr>
        </p:nvGraphicFramePr>
        <p:xfrm>
          <a:off x="5091430" y="822430"/>
          <a:ext cx="1991360" cy="1188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360">
                  <a:extLst>
                    <a:ext uri="{9D8B030D-6E8A-4147-A177-3AD203B41FA5}">
                      <a16:colId xmlns:a16="http://schemas.microsoft.com/office/drawing/2014/main" val="2655872288"/>
                    </a:ext>
                  </a:extLst>
                </a:gridCol>
              </a:tblGrid>
              <a:tr h="1188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AWS</a:t>
                      </a:r>
                    </a:p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Streaming SERVER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[PYTHON]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8477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D3BF40D-9722-47BE-ABAE-724AC60337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" y="3429000"/>
          <a:ext cx="1305560" cy="44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560">
                  <a:extLst>
                    <a:ext uri="{9D8B030D-6E8A-4147-A177-3AD203B41FA5}">
                      <a16:colId xmlns:a16="http://schemas.microsoft.com/office/drawing/2014/main" val="66568046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USER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39488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D444A9C-E60E-44B1-B93D-B24F59D3B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66103"/>
              </p:ext>
            </p:extLst>
          </p:nvPr>
        </p:nvGraphicFramePr>
        <p:xfrm>
          <a:off x="1721223" y="4236722"/>
          <a:ext cx="209804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040">
                  <a:extLst>
                    <a:ext uri="{9D8B030D-6E8A-4147-A177-3AD203B41FA5}">
                      <a16:colId xmlns:a16="http://schemas.microsoft.com/office/drawing/2014/main" val="66568046"/>
                    </a:ext>
                  </a:extLst>
                </a:gridCol>
              </a:tblGrid>
              <a:tr h="79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Controller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(steering wheel,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Accelerator)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[Arduino]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39488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369043-D234-411F-AF32-A487A2C7B2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32280" y="2758440"/>
          <a:ext cx="209804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040">
                  <a:extLst>
                    <a:ext uri="{9D8B030D-6E8A-4147-A177-3AD203B41FA5}">
                      <a16:colId xmlns:a16="http://schemas.microsoft.com/office/drawing/2014/main" val="66568046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Android APP 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[Unity/C#]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394884"/>
                  </a:ext>
                </a:extLst>
              </a:tr>
            </a:tbl>
          </a:graphicData>
        </a:graphic>
      </p:graphicFrame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2EC00D8-304A-418E-A744-04A506075883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929190" y="3978089"/>
            <a:ext cx="899162" cy="6849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E404501-64FA-47B9-9AF1-906826C10E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36320" y="3093718"/>
            <a:ext cx="695960" cy="335281"/>
          </a:xfrm>
          <a:prstGeom prst="bentConnector3">
            <a:avLst>
              <a:gd name="adj1" fmla="val 1000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549D1E2-7EF9-432D-906D-6140F53B9ECA}"/>
              </a:ext>
            </a:extLst>
          </p:cNvPr>
          <p:cNvSpPr txBox="1"/>
          <p:nvPr/>
        </p:nvSpPr>
        <p:spPr>
          <a:xfrm>
            <a:off x="783217" y="2385759"/>
            <a:ext cx="949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wear with </a:t>
            </a:r>
          </a:p>
          <a:p>
            <a:pPr algn="ctr"/>
            <a:r>
              <a:rPr lang="en-US" altLang="ko-KR" sz="1400" b="1" dirty="0"/>
              <a:t>Gear VR</a:t>
            </a:r>
          </a:p>
          <a:p>
            <a:pPr algn="ctr"/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154CA0-57A9-432E-B312-5EF30988336A}"/>
              </a:ext>
            </a:extLst>
          </p:cNvPr>
          <p:cNvSpPr txBox="1"/>
          <p:nvPr/>
        </p:nvSpPr>
        <p:spPr>
          <a:xfrm>
            <a:off x="783217" y="4828777"/>
            <a:ext cx="87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Control</a:t>
            </a:r>
            <a:endParaRPr lang="ko-KR" altLang="en-US" sz="1400" b="1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8B83ECF-C9BC-4CDF-BC27-BE0348BE5907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3260964" y="1913224"/>
            <a:ext cx="1749852" cy="611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0D30CE5-1FB0-4B30-AA41-15B826081974}"/>
              </a:ext>
            </a:extLst>
          </p:cNvPr>
          <p:cNvCxnSpPr/>
          <p:nvPr/>
        </p:nvCxnSpPr>
        <p:spPr>
          <a:xfrm>
            <a:off x="4434652" y="1343866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A5ADD22-1FC1-48A5-B51F-8DDB641E05D6}"/>
              </a:ext>
            </a:extLst>
          </p:cNvPr>
          <p:cNvCxnSpPr>
            <a:cxnSpLocks/>
          </p:cNvCxnSpPr>
          <p:nvPr/>
        </p:nvCxnSpPr>
        <p:spPr>
          <a:xfrm>
            <a:off x="3830320" y="3202364"/>
            <a:ext cx="16570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616955A-4351-4039-BAEB-E4A9D40E247D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3850588" y="3910505"/>
            <a:ext cx="1840336" cy="641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98CE6661-AC96-4406-A11C-333D3A65C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135422"/>
              </p:ext>
            </p:extLst>
          </p:nvPr>
        </p:nvGraphicFramePr>
        <p:xfrm>
          <a:off x="8140051" y="3597152"/>
          <a:ext cx="2563412" cy="612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3412">
                  <a:extLst>
                    <a:ext uri="{9D8B030D-6E8A-4147-A177-3AD203B41FA5}">
                      <a16:colId xmlns:a16="http://schemas.microsoft.com/office/drawing/2014/main" val="2655872288"/>
                    </a:ext>
                  </a:extLst>
                </a:gridCol>
              </a:tblGrid>
              <a:tr h="61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RC CAR 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-Shield)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[Arduino]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84772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2D47434-D1C7-4DE4-AFCE-7A6382E58F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15801" y="2022212"/>
          <a:ext cx="22966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642">
                  <a:extLst>
                    <a:ext uri="{9D8B030D-6E8A-4147-A177-3AD203B41FA5}">
                      <a16:colId xmlns:a16="http://schemas.microsoft.com/office/drawing/2014/main" val="265587228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Gear 360 APP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[Android Studio/JAVA]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84772"/>
                  </a:ext>
                </a:extLst>
              </a:tr>
            </a:tbl>
          </a:graphicData>
        </a:graphic>
      </p:graphicFrame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A797F34-650A-425B-A17B-E52573715326}"/>
              </a:ext>
            </a:extLst>
          </p:cNvPr>
          <p:cNvCxnSpPr>
            <a:cxnSpLocks/>
          </p:cNvCxnSpPr>
          <p:nvPr/>
        </p:nvCxnSpPr>
        <p:spPr>
          <a:xfrm>
            <a:off x="8856977" y="2643231"/>
            <a:ext cx="0" cy="953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87591430-FEE8-4A97-B1E8-8927E9C39AAE}"/>
              </a:ext>
            </a:extLst>
          </p:cNvPr>
          <p:cNvCxnSpPr>
            <a:cxnSpLocks/>
          </p:cNvCxnSpPr>
          <p:nvPr/>
        </p:nvCxnSpPr>
        <p:spPr>
          <a:xfrm rot="10800000">
            <a:off x="7058585" y="1416791"/>
            <a:ext cx="1047170" cy="9289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2AB42BA-E19B-4C37-B12A-94C336509A98}"/>
              </a:ext>
            </a:extLst>
          </p:cNvPr>
          <p:cNvCxnSpPr>
            <a:cxnSpLocks/>
            <a:stCxn id="6" idx="3"/>
            <a:endCxn id="63" idx="1"/>
          </p:cNvCxnSpPr>
          <p:nvPr/>
        </p:nvCxnSpPr>
        <p:spPr>
          <a:xfrm flipV="1">
            <a:off x="7100570" y="3903307"/>
            <a:ext cx="1039481" cy="12480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3596F76-17E4-4280-9432-7CB90A398150}"/>
              </a:ext>
            </a:extLst>
          </p:cNvPr>
          <p:cNvCxnSpPr/>
          <p:nvPr/>
        </p:nvCxnSpPr>
        <p:spPr>
          <a:xfrm>
            <a:off x="3830320" y="3311010"/>
            <a:ext cx="619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2F5EE37-D34F-4E2D-814F-ECA13637BD19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2770243" y="3429000"/>
            <a:ext cx="11057" cy="8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79D13D0-D002-449E-B99E-1729B06B676A}"/>
              </a:ext>
            </a:extLst>
          </p:cNvPr>
          <p:cNvSpPr txBox="1"/>
          <p:nvPr/>
        </p:nvSpPr>
        <p:spPr>
          <a:xfrm>
            <a:off x="8076351" y="2856326"/>
            <a:ext cx="61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탑재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C6040D9-6C88-4789-BADF-EB80DCA8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685" y="3722087"/>
            <a:ext cx="988578" cy="24888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04568C9-FDEB-4749-B4B8-4A2969DFA44D}"/>
              </a:ext>
            </a:extLst>
          </p:cNvPr>
          <p:cNvSpPr txBox="1"/>
          <p:nvPr/>
        </p:nvSpPr>
        <p:spPr>
          <a:xfrm>
            <a:off x="6984305" y="893570"/>
            <a:ext cx="187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[TCP/IP]</a:t>
            </a:r>
          </a:p>
          <a:p>
            <a:pPr algn="ctr"/>
            <a:r>
              <a:rPr lang="en-US" altLang="ko-KR" sz="1400" b="1" dirty="0"/>
              <a:t>Media transmission</a:t>
            </a:r>
            <a:endParaRPr lang="ko-KR" altLang="en-US" sz="1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161401F-95C9-4DB5-A084-123348CC64D7}"/>
              </a:ext>
            </a:extLst>
          </p:cNvPr>
          <p:cNvSpPr txBox="1"/>
          <p:nvPr/>
        </p:nvSpPr>
        <p:spPr>
          <a:xfrm>
            <a:off x="3228303" y="1581386"/>
            <a:ext cx="1284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[TCP/IP]</a:t>
            </a:r>
          </a:p>
          <a:p>
            <a:pPr algn="ctr"/>
            <a:r>
              <a:rPr lang="en-US" altLang="ko-KR" sz="1400" b="1" dirty="0"/>
              <a:t>Media</a:t>
            </a:r>
          </a:p>
          <a:p>
            <a:pPr algn="ctr"/>
            <a:r>
              <a:rPr lang="en-US" altLang="ko-KR" sz="1400" b="1" dirty="0"/>
              <a:t>transmission</a:t>
            </a:r>
            <a:endParaRPr lang="ko-KR" altLang="en-US" sz="1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D2FAC78-86A1-4185-8970-9B5AF0A1698C}"/>
              </a:ext>
            </a:extLst>
          </p:cNvPr>
          <p:cNvSpPr txBox="1"/>
          <p:nvPr/>
        </p:nvSpPr>
        <p:spPr>
          <a:xfrm>
            <a:off x="4513060" y="2497187"/>
            <a:ext cx="9614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[HTTP]</a:t>
            </a:r>
          </a:p>
          <a:p>
            <a:pPr algn="ctr"/>
            <a:r>
              <a:rPr lang="en-US" altLang="ko-KR" sz="1400" b="1" dirty="0"/>
              <a:t>Request/response</a:t>
            </a:r>
            <a:endParaRPr lang="ko-KR" altLang="en-US" sz="14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75E4DE-A786-41CC-AC51-970E2E3ED155}"/>
              </a:ext>
            </a:extLst>
          </p:cNvPr>
          <p:cNvSpPr txBox="1"/>
          <p:nvPr/>
        </p:nvSpPr>
        <p:spPr>
          <a:xfrm>
            <a:off x="4434652" y="3679023"/>
            <a:ext cx="9614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[TCP/IP]</a:t>
            </a:r>
          </a:p>
          <a:p>
            <a:pPr algn="ctr"/>
            <a:r>
              <a:rPr lang="en-US" altLang="ko-KR" sz="1400" b="1" dirty="0"/>
              <a:t>raw message</a:t>
            </a:r>
            <a:endParaRPr lang="ko-KR" altLang="en-US" sz="14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BFF1657-5E02-45F5-A9FF-090FCBB6D447}"/>
              </a:ext>
            </a:extLst>
          </p:cNvPr>
          <p:cNvSpPr txBox="1"/>
          <p:nvPr/>
        </p:nvSpPr>
        <p:spPr>
          <a:xfrm>
            <a:off x="7760682" y="4255412"/>
            <a:ext cx="9614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[TCP/IP]</a:t>
            </a:r>
          </a:p>
          <a:p>
            <a:pPr algn="ctr"/>
            <a:r>
              <a:rPr lang="en-US" altLang="ko-KR" sz="1400" b="1" dirty="0"/>
              <a:t>raw message</a:t>
            </a:r>
            <a:endParaRPr lang="ko-KR" altLang="en-US" sz="1400" b="1" dirty="0"/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4E9B0E04-0358-4DA4-9456-76AE640DD97E}"/>
              </a:ext>
            </a:extLst>
          </p:cNvPr>
          <p:cNvCxnSpPr/>
          <p:nvPr/>
        </p:nvCxnSpPr>
        <p:spPr>
          <a:xfrm>
            <a:off x="4262529" y="0"/>
            <a:ext cx="0" cy="68580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FA4DBDF1-8D48-46B3-AA7F-CACDCCB2CF7A}"/>
              </a:ext>
            </a:extLst>
          </p:cNvPr>
          <p:cNvCxnSpPr/>
          <p:nvPr/>
        </p:nvCxnSpPr>
        <p:spPr>
          <a:xfrm>
            <a:off x="7973209" y="0"/>
            <a:ext cx="0" cy="68580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6C0BC0B0-CE64-4612-AB1F-86C28084F6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57703" y="180762"/>
          <a:ext cx="3326022" cy="52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022">
                  <a:extLst>
                    <a:ext uri="{9D8B030D-6E8A-4147-A177-3AD203B41FA5}">
                      <a16:colId xmlns:a16="http://schemas.microsoft.com/office/drawing/2014/main" val="2564152909"/>
                    </a:ext>
                  </a:extLst>
                </a:gridCol>
              </a:tblGrid>
              <a:tr h="521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SERVER</a:t>
                      </a:r>
                      <a:endParaRPr lang="ko-KR" altLang="en-US" dirty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42441"/>
                  </a:ext>
                </a:extLst>
              </a:tr>
            </a:tbl>
          </a:graphicData>
        </a:graphic>
      </p:graphicFrame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B52649AC-7C79-4FA0-B4D8-ABAEFA26A4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30078" y="209043"/>
          <a:ext cx="3326022" cy="52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022">
                  <a:extLst>
                    <a:ext uri="{9D8B030D-6E8A-4147-A177-3AD203B41FA5}">
                      <a16:colId xmlns:a16="http://schemas.microsoft.com/office/drawing/2014/main" val="2564152909"/>
                    </a:ext>
                  </a:extLst>
                </a:gridCol>
              </a:tblGrid>
              <a:tr h="521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CONTROLLED DEVICE</a:t>
                      </a:r>
                      <a:endParaRPr lang="ko-KR" altLang="en-US" dirty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42441"/>
                  </a:ext>
                </a:extLst>
              </a:tr>
            </a:tbl>
          </a:graphicData>
        </a:graphic>
      </p:graphicFrame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6134A68C-3B7A-4A3F-94DD-27AD2685BB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7925" y="220636"/>
          <a:ext cx="3326022" cy="52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022">
                  <a:extLst>
                    <a:ext uri="{9D8B030D-6E8A-4147-A177-3AD203B41FA5}">
                      <a16:colId xmlns:a16="http://schemas.microsoft.com/office/drawing/2014/main" val="2564152909"/>
                    </a:ext>
                  </a:extLst>
                </a:gridCol>
              </a:tblGrid>
              <a:tr h="521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(Client)</a:t>
                      </a:r>
                      <a:endParaRPr lang="ko-KR" altLang="en-US" dirty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4244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A72E0C5-8085-442F-B500-8DF1EDB2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490" y="1373381"/>
            <a:ext cx="4099101" cy="3891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CAA508-C59C-4F05-9BF0-98FCD19B501B}"/>
              </a:ext>
            </a:extLst>
          </p:cNvPr>
          <p:cNvSpPr/>
          <p:nvPr/>
        </p:nvSpPr>
        <p:spPr>
          <a:xfrm>
            <a:off x="8918941" y="2899328"/>
            <a:ext cx="2784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하부 </a:t>
            </a:r>
            <a:r>
              <a:rPr lang="en-US" altLang="ko-KR" sz="1400" dirty="0" err="1"/>
              <a:t>wifi</a:t>
            </a:r>
            <a:r>
              <a:rPr lang="en-US" altLang="ko-KR" sz="1400" dirty="0"/>
              <a:t>-shield</a:t>
            </a:r>
            <a:r>
              <a:rPr lang="ko-KR" altLang="en-US" sz="1400" dirty="0"/>
              <a:t>에 연결을</a:t>
            </a:r>
            <a:r>
              <a:rPr lang="en-US" altLang="ko-KR" sz="1400" dirty="0"/>
              <a:t> </a:t>
            </a:r>
            <a:r>
              <a:rPr lang="ko-KR" altLang="en-US" sz="1400" dirty="0"/>
              <a:t>위해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r>
              <a:rPr lang="en-US" altLang="ko-KR" sz="1400" dirty="0"/>
              <a:t>hotspot</a:t>
            </a:r>
            <a:r>
              <a:rPr lang="ko-KR" altLang="en-US" sz="1400" dirty="0"/>
              <a:t>을 켜서 </a:t>
            </a:r>
            <a:r>
              <a:rPr lang="en-US" altLang="ko-KR" sz="1400" dirty="0"/>
              <a:t>AP</a:t>
            </a:r>
            <a:r>
              <a:rPr lang="ko-KR" altLang="en-US" sz="1400" dirty="0"/>
              <a:t>로 사용한다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F887D6-E21F-40B1-8369-54F2F5D5D841}"/>
              </a:ext>
            </a:extLst>
          </p:cNvPr>
          <p:cNvSpPr txBox="1"/>
          <p:nvPr/>
        </p:nvSpPr>
        <p:spPr>
          <a:xfrm>
            <a:off x="9024455" y="1135475"/>
            <a:ext cx="257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 frame structure</a:t>
            </a:r>
            <a:endParaRPr lang="ko-KR" altLang="en-US" sz="1400" b="1" dirty="0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CF97022-9BC8-46AE-BFD2-96F88FC530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45300" y="2143701"/>
          <a:ext cx="1071134" cy="397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134">
                  <a:extLst>
                    <a:ext uri="{9D8B030D-6E8A-4147-A177-3AD203B41FA5}">
                      <a16:colId xmlns:a16="http://schemas.microsoft.com/office/drawing/2014/main" val="2655872288"/>
                    </a:ext>
                  </a:extLst>
                </a:gridCol>
              </a:tblGrid>
              <a:tr h="397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Gear 360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84772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EFB472A-AAE9-44E6-AB9D-5C234E955B2E}"/>
              </a:ext>
            </a:extLst>
          </p:cNvPr>
          <p:cNvCxnSpPr>
            <a:endCxn id="41" idx="1"/>
          </p:cNvCxnSpPr>
          <p:nvPr/>
        </p:nvCxnSpPr>
        <p:spPr>
          <a:xfrm>
            <a:off x="10422489" y="2342252"/>
            <a:ext cx="322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10998F21-E3D1-4DF2-B61C-FA3CA491C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953" y="1801777"/>
            <a:ext cx="988578" cy="2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292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1" b="12281"/>
          <a:stretch/>
        </p:blipFill>
        <p:spPr>
          <a:xfrm>
            <a:off x="0" y="1986584"/>
            <a:ext cx="12192000" cy="2884831"/>
          </a:xfrm>
          <a:prstGeom prst="rect">
            <a:avLst/>
          </a:prstGeom>
        </p:spPr>
      </p:pic>
      <p:sp>
        <p:nvSpPr>
          <p:cNvPr id="32" name="순서도: 데이터 31"/>
          <p:cNvSpPr>
            <a:spLocks noChangeAspect="1"/>
          </p:cNvSpPr>
          <p:nvPr/>
        </p:nvSpPr>
        <p:spPr>
          <a:xfrm rot="1620000">
            <a:off x="4953525" y="-379841"/>
            <a:ext cx="9512513" cy="6450164"/>
          </a:xfrm>
          <a:prstGeom prst="flowChartInputOutpu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240016" y="2928426"/>
            <a:ext cx="3541772" cy="1107996"/>
            <a:chOff x="4716016" y="2845385"/>
            <a:chExt cx="3541772" cy="1107996"/>
          </a:xfrm>
        </p:grpSpPr>
        <p:sp>
          <p:nvSpPr>
            <p:cNvPr id="3" name="TextBox 2"/>
            <p:cNvSpPr txBox="1"/>
            <p:nvPr/>
          </p:nvSpPr>
          <p:spPr>
            <a:xfrm>
              <a:off x="4716016" y="2845385"/>
              <a:ext cx="35417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6600" b="1" dirty="0">
                  <a:latin typeface="제주고딕" pitchFamily="2" charset="-127"/>
                  <a:ea typeface="제주고딕" pitchFamily="2" charset="-127"/>
                </a:rPr>
                <a:t>Q&amp;A</a:t>
              </a:r>
              <a:endParaRPr lang="ko-KR" altLang="en-US" sz="6600" b="1" dirty="0">
                <a:latin typeface="제주고딕" pitchFamily="2" charset="-127"/>
                <a:ea typeface="제주고딕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6016" y="3491716"/>
              <a:ext cx="316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endParaRPr lang="ko-KR" altLang="en-US" dirty="0">
                <a:latin typeface="제주고딕" pitchFamily="2" charset="-127"/>
                <a:ea typeface="제주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3304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F92601-D055-4087-B030-650558E437D4}"/>
              </a:ext>
            </a:extLst>
          </p:cNvPr>
          <p:cNvSpPr txBox="1"/>
          <p:nvPr/>
        </p:nvSpPr>
        <p:spPr>
          <a:xfrm>
            <a:off x="216816" y="226243"/>
            <a:ext cx="2639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목차</a:t>
            </a:r>
          </a:p>
        </p:txBody>
      </p: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46F910A6-3FEE-4C5F-B947-F3EEDD213A4A}"/>
              </a:ext>
            </a:extLst>
          </p:cNvPr>
          <p:cNvSpPr>
            <a:spLocks noChangeAspect="1"/>
          </p:cNvSpPr>
          <p:nvPr/>
        </p:nvSpPr>
        <p:spPr>
          <a:xfrm rot="1620000">
            <a:off x="6192389" y="-281518"/>
            <a:ext cx="9512513" cy="6450164"/>
          </a:xfrm>
          <a:prstGeom prst="flowChartInputOutpu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1075124-FBD6-48AA-9339-9E5F0F8B84C7}"/>
              </a:ext>
            </a:extLst>
          </p:cNvPr>
          <p:cNvCxnSpPr>
            <a:cxnSpLocks/>
          </p:cNvCxnSpPr>
          <p:nvPr/>
        </p:nvCxnSpPr>
        <p:spPr>
          <a:xfrm flipV="1">
            <a:off x="68826" y="2969342"/>
            <a:ext cx="12821264" cy="98323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5215EC-649F-467A-90F3-DA0E6FAC236D}"/>
              </a:ext>
            </a:extLst>
          </p:cNvPr>
          <p:cNvSpPr/>
          <p:nvPr/>
        </p:nvSpPr>
        <p:spPr>
          <a:xfrm>
            <a:off x="966076" y="2860451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09D5A6-58CC-443B-90A3-E57A8A277213}"/>
              </a:ext>
            </a:extLst>
          </p:cNvPr>
          <p:cNvSpPr/>
          <p:nvPr/>
        </p:nvSpPr>
        <p:spPr>
          <a:xfrm>
            <a:off x="2856170" y="2860451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2D8885-0A62-4FA1-A2EE-3E12D1219D68}"/>
              </a:ext>
            </a:extLst>
          </p:cNvPr>
          <p:cNvSpPr/>
          <p:nvPr/>
        </p:nvSpPr>
        <p:spPr>
          <a:xfrm>
            <a:off x="4775250" y="2860451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D4E9D8-7823-4059-8F4E-1BB23DC735F7}"/>
              </a:ext>
            </a:extLst>
          </p:cNvPr>
          <p:cNvSpPr/>
          <p:nvPr/>
        </p:nvSpPr>
        <p:spPr>
          <a:xfrm>
            <a:off x="6900536" y="2865735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A3FB0A-44F9-4BE7-83FE-51A27826DE12}"/>
              </a:ext>
            </a:extLst>
          </p:cNvPr>
          <p:cNvSpPr/>
          <p:nvPr/>
        </p:nvSpPr>
        <p:spPr>
          <a:xfrm>
            <a:off x="9302760" y="2865735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ADC1C-393E-40B8-A4D7-0636D6673EC4}"/>
              </a:ext>
            </a:extLst>
          </p:cNvPr>
          <p:cNvSpPr txBox="1"/>
          <p:nvPr/>
        </p:nvSpPr>
        <p:spPr>
          <a:xfrm>
            <a:off x="240854" y="344097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개발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4597D-57EB-4FD8-8B40-9E1C319852BF}"/>
              </a:ext>
            </a:extLst>
          </p:cNvPr>
          <p:cNvSpPr txBox="1"/>
          <p:nvPr/>
        </p:nvSpPr>
        <p:spPr>
          <a:xfrm>
            <a:off x="1823171" y="2156564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아이디어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195A9-360B-40A6-A129-3EE83A01C1E7}"/>
              </a:ext>
            </a:extLst>
          </p:cNvPr>
          <p:cNvSpPr txBox="1"/>
          <p:nvPr/>
        </p:nvSpPr>
        <p:spPr>
          <a:xfrm>
            <a:off x="3479359" y="3429000"/>
            <a:ext cx="301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>
                <a:latin typeface="+mn-ea"/>
              </a:rPr>
              <a:t>작동 원리 및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955BB-1A47-42DD-98FD-9E1353F8EB1E}"/>
              </a:ext>
            </a:extLst>
          </p:cNvPr>
          <p:cNvSpPr txBox="1"/>
          <p:nvPr/>
        </p:nvSpPr>
        <p:spPr>
          <a:xfrm>
            <a:off x="5911656" y="2242790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4-1. </a:t>
            </a:r>
            <a:r>
              <a:rPr lang="ko-KR" altLang="en-US" sz="2400" dirty="0">
                <a:latin typeface="+mn-ea"/>
              </a:rPr>
              <a:t>작품 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727458-D1B7-4F9B-AB80-91C2EB7F84EB}"/>
              </a:ext>
            </a:extLst>
          </p:cNvPr>
          <p:cNvSpPr txBox="1"/>
          <p:nvPr/>
        </p:nvSpPr>
        <p:spPr>
          <a:xfrm>
            <a:off x="8121483" y="3472927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4-2. </a:t>
            </a:r>
            <a:r>
              <a:rPr lang="ko-KR" altLang="en-US" sz="2400" dirty="0">
                <a:latin typeface="+mn-ea"/>
              </a:rPr>
              <a:t>시스템 구성도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10A79-9DEA-4269-A095-851C74C528C6}"/>
              </a:ext>
            </a:extLst>
          </p:cNvPr>
          <p:cNvSpPr txBox="1"/>
          <p:nvPr/>
        </p:nvSpPr>
        <p:spPr>
          <a:xfrm>
            <a:off x="10851232" y="2242790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5. QNA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5DE5DC-B7E5-4CBB-9B26-6A46AB2B709E}"/>
              </a:ext>
            </a:extLst>
          </p:cNvPr>
          <p:cNvSpPr/>
          <p:nvPr/>
        </p:nvSpPr>
        <p:spPr>
          <a:xfrm>
            <a:off x="11313186" y="2860451"/>
            <a:ext cx="420580" cy="383827"/>
          </a:xfrm>
          <a:prstGeom prst="rect">
            <a:avLst/>
          </a:prstGeom>
          <a:solidFill>
            <a:schemeClr val="bg1"/>
          </a:solidFill>
          <a:ln w="1016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427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A94ABE-A7A2-4AFC-AADA-FE5DC6B1A603}"/>
              </a:ext>
            </a:extLst>
          </p:cNvPr>
          <p:cNvSpPr/>
          <p:nvPr/>
        </p:nvSpPr>
        <p:spPr>
          <a:xfrm>
            <a:off x="0" y="-9832"/>
            <a:ext cx="12192000" cy="6912000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3131919" y="-862282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3014" y="2911103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4000">
                <a:latin typeface="제주고딕" pitchFamily="2" charset="-127"/>
                <a:ea typeface="제주고딕" pitchFamily="2" charset="-127"/>
              </a:defRPr>
            </a:lvl1pPr>
          </a:lstStyle>
          <a:p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ko-KR" altLang="en-US" b="1" dirty="0">
                <a:latin typeface="+mj-ea"/>
                <a:ea typeface="+mj-ea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11863301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ABE9DA-5B7F-4FCA-AA15-1E6315F52286}"/>
              </a:ext>
            </a:extLst>
          </p:cNvPr>
          <p:cNvSpPr/>
          <p:nvPr/>
        </p:nvSpPr>
        <p:spPr>
          <a:xfrm>
            <a:off x="0" y="0"/>
            <a:ext cx="12192000" cy="1396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E5572-888A-4DC6-9E3D-228C9C4C2108}"/>
              </a:ext>
            </a:extLst>
          </p:cNvPr>
          <p:cNvSpPr txBox="1"/>
          <p:nvPr/>
        </p:nvSpPr>
        <p:spPr>
          <a:xfrm>
            <a:off x="449719" y="415192"/>
            <a:ext cx="1205965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600" b="1" dirty="0"/>
              <a:t>인명피해의 최소화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07F9C2-AA19-463B-B4AF-6A7AAE74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13" y="2089506"/>
            <a:ext cx="5086340" cy="21074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E5729F-3562-490D-9B1B-1559C1657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9" y="4889526"/>
            <a:ext cx="4946224" cy="1634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8BCCD-1DF2-42D8-AD75-80EA35618A28}"/>
              </a:ext>
            </a:extLst>
          </p:cNvPr>
          <p:cNvSpPr txBox="1"/>
          <p:nvPr/>
        </p:nvSpPr>
        <p:spPr>
          <a:xfrm>
            <a:off x="173816" y="2584176"/>
            <a:ext cx="664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민간인은 물론 군인의 연간 지뢰 피해 현황과 지뢰 폭발사고가 계속 일어남에도 불구하고 지뢰 탐지에 대한 장비가 부족</a:t>
            </a:r>
            <a:endParaRPr lang="en-US" altLang="ko-KR" dirty="0"/>
          </a:p>
          <a:p>
            <a:r>
              <a:rPr lang="ko-KR" altLang="en-US" dirty="0"/>
              <a:t>         </a:t>
            </a:r>
            <a:endParaRPr lang="en-US" altLang="ko-KR" dirty="0"/>
          </a:p>
          <a:p>
            <a:r>
              <a:rPr lang="ko-KR" altLang="en-US" dirty="0"/>
              <a:t>순찰용 원격제어 차량을 활용하여 지뢰를 탐지함으로써 인명피해를 최소화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1A9FA-A633-4F75-9E1D-806A24151A4E}"/>
              </a:ext>
            </a:extLst>
          </p:cNvPr>
          <p:cNvSpPr txBox="1"/>
          <p:nvPr/>
        </p:nvSpPr>
        <p:spPr>
          <a:xfrm>
            <a:off x="5297863" y="4889526"/>
            <a:ext cx="7418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기존의 산업폐기물 현장에서 사람이 출입하여 방사능 체크</a:t>
            </a:r>
            <a:endParaRPr lang="en-US" altLang="ko-KR" dirty="0"/>
          </a:p>
          <a:p>
            <a:r>
              <a:rPr lang="ko-KR" altLang="en-US" dirty="0"/>
              <a:t>       </a:t>
            </a:r>
            <a:endParaRPr lang="en-US" altLang="ko-KR" dirty="0"/>
          </a:p>
          <a:p>
            <a:r>
              <a:rPr lang="ko-KR" altLang="en-US" dirty="0"/>
              <a:t>유해물질에 대한 노출이 있는 위험구역에서 인명피해 발생       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원격으로 제어하여 감지 할 수 있는 차량 필요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8397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6446B5-133B-4306-B4C5-944E1DE54066}"/>
              </a:ext>
            </a:extLst>
          </p:cNvPr>
          <p:cNvSpPr/>
          <p:nvPr/>
        </p:nvSpPr>
        <p:spPr>
          <a:xfrm>
            <a:off x="0" y="-9832"/>
            <a:ext cx="12192000" cy="6912000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5C68C8-2F72-489A-836C-97ED67832AE8}"/>
              </a:ext>
            </a:extLst>
          </p:cNvPr>
          <p:cNvSpPr>
            <a:spLocks noChangeAspect="1"/>
          </p:cNvSpPr>
          <p:nvPr/>
        </p:nvSpPr>
        <p:spPr>
          <a:xfrm rot="1620000">
            <a:off x="1847752" y="-579246"/>
            <a:ext cx="11283862" cy="754677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C1E2E-669B-4937-9D26-0158E31C290E}"/>
              </a:ext>
            </a:extLst>
          </p:cNvPr>
          <p:cNvSpPr txBox="1"/>
          <p:nvPr/>
        </p:nvSpPr>
        <p:spPr>
          <a:xfrm>
            <a:off x="1043607" y="1723455"/>
            <a:ext cx="476330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dirty="0"/>
              <a:t>2. </a:t>
            </a:r>
            <a:r>
              <a:rPr lang="ko-KR" altLang="en-US" sz="4000" b="1" dirty="0"/>
              <a:t>아이디어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475FD-6FBC-4E43-9152-85E54F202EC5}"/>
              </a:ext>
            </a:extLst>
          </p:cNvPr>
          <p:cNvSpPr txBox="1"/>
          <p:nvPr/>
        </p:nvSpPr>
        <p:spPr>
          <a:xfrm>
            <a:off x="3654544" y="2802228"/>
            <a:ext cx="7524175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latin typeface="제주고딕" pitchFamily="2" charset="-127"/>
                <a:ea typeface="제주고딕" pitchFamily="2" charset="-127"/>
              </a:rPr>
              <a:t>V</a:t>
            </a:r>
            <a:r>
              <a:rPr lang="en-US" altLang="ko-KR" sz="8800" b="1" dirty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en-US" altLang="ko-KR" sz="6600" b="1" dirty="0">
                <a:latin typeface="제주고딕" pitchFamily="2" charset="-127"/>
                <a:ea typeface="제주고딕" pitchFamily="2" charset="-127"/>
              </a:rPr>
              <a:t>+</a:t>
            </a:r>
            <a:r>
              <a:rPr lang="en-US" altLang="ko-KR" sz="8800" b="1" dirty="0">
                <a:latin typeface="제주고딕" pitchFamily="2" charset="-127"/>
                <a:ea typeface="제주고딕" pitchFamily="2" charset="-127"/>
              </a:rPr>
              <a:t> ICE </a:t>
            </a:r>
            <a:r>
              <a:rPr lang="en-US" altLang="ko-KR" sz="6600" b="1" dirty="0">
                <a:latin typeface="제주고딕" pitchFamily="2" charset="-127"/>
                <a:ea typeface="제주고딕" pitchFamily="2" charset="-127"/>
              </a:rPr>
              <a:t>+</a:t>
            </a:r>
            <a:r>
              <a:rPr lang="en-US" altLang="ko-KR" sz="8800" b="1" dirty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latin typeface="제주고딕" pitchFamily="2" charset="-127"/>
                <a:ea typeface="제주고딕" pitchFamily="2" charset="-127"/>
              </a:rPr>
              <a:t>R</a:t>
            </a:r>
            <a:endParaRPr lang="ko-KR" altLang="en-US" sz="8800" b="1" dirty="0">
              <a:solidFill>
                <a:schemeClr val="accent1">
                  <a:lumMod val="75000"/>
                </a:schemeClr>
              </a:solidFill>
              <a:latin typeface="제주고딕" pitchFamily="2" charset="-127"/>
              <a:ea typeface="제주고딕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DE7A05-72CD-4AED-B238-B96BB8C296DA}"/>
              </a:ext>
            </a:extLst>
          </p:cNvPr>
          <p:cNvGrpSpPr/>
          <p:nvPr/>
        </p:nvGrpSpPr>
        <p:grpSpPr>
          <a:xfrm>
            <a:off x="3123678" y="4248779"/>
            <a:ext cx="7245806" cy="540000"/>
            <a:chOff x="4499992" y="5157264"/>
            <a:chExt cx="2880320" cy="54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3E7490-C613-480F-9B28-21B865661C05}"/>
                </a:ext>
              </a:extLst>
            </p:cNvPr>
            <p:cNvSpPr/>
            <p:nvPr/>
          </p:nvSpPr>
          <p:spPr>
            <a:xfrm>
              <a:off x="4499992" y="5157264"/>
              <a:ext cx="2880320" cy="5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00ED88-CCBC-422B-AB49-B9F8447A484C}"/>
                </a:ext>
              </a:extLst>
            </p:cNvPr>
            <p:cNvSpPr txBox="1"/>
            <p:nvPr/>
          </p:nvSpPr>
          <p:spPr>
            <a:xfrm>
              <a:off x="5045091" y="5288764"/>
              <a:ext cx="220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BIZ한마음고딕 L" pitchFamily="18" charset="-127"/>
                  <a:ea typeface="KBIZ한마음고딕 L" pitchFamily="18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BIZ한마음고딕 L" pitchFamily="18" charset="-127"/>
                  <a:ea typeface="KBIZ한마음고딕 L" pitchFamily="18" charset="-127"/>
                </a:rPr>
                <a:t>VR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BIZ한마음고딕 L" pitchFamily="18" charset="-127"/>
                  <a:ea typeface="KBIZ한마음고딕 L" pitchFamily="18" charset="-127"/>
                </a:rPr>
                <a:t>과 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BIZ한마음고딕 L" pitchFamily="18" charset="-127"/>
                  <a:ea typeface="KBIZ한마음고딕 L" pitchFamily="18" charset="-127"/>
                </a:rPr>
                <a:t>360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BIZ한마음고딕 L" pitchFamily="18" charset="-127"/>
                  <a:ea typeface="KBIZ한마음고딕 L" pitchFamily="18" charset="-127"/>
                </a:rPr>
                <a:t>도 카메라를 이용한 실시간 스트리밍 원격제어 차량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38474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F73BCD-67BE-4FC4-84C0-46EFB8D74F8C}"/>
              </a:ext>
            </a:extLst>
          </p:cNvPr>
          <p:cNvSpPr/>
          <p:nvPr/>
        </p:nvSpPr>
        <p:spPr>
          <a:xfrm>
            <a:off x="0" y="0"/>
            <a:ext cx="12192000" cy="1396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13572-79F5-4D84-B28E-C516DF6AC03E}"/>
              </a:ext>
            </a:extLst>
          </p:cNvPr>
          <p:cNvSpPr txBox="1"/>
          <p:nvPr/>
        </p:nvSpPr>
        <p:spPr>
          <a:xfrm>
            <a:off x="449719" y="415192"/>
            <a:ext cx="1205965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400" b="1" dirty="0"/>
              <a:t>2-1</a:t>
            </a:r>
            <a:r>
              <a:rPr lang="en-US" altLang="ko-KR" sz="3600" b="1" dirty="0"/>
              <a:t>. </a:t>
            </a:r>
            <a:r>
              <a:rPr lang="ko-KR" altLang="en-US" sz="3600" b="1" dirty="0"/>
              <a:t>작품 개요</a:t>
            </a:r>
            <a:r>
              <a:rPr lang="en-US" altLang="ko-KR" sz="3600" b="1" dirty="0"/>
              <a:t> </a:t>
            </a:r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84DBC-D0F5-4E70-B53D-D0BA73A43477}"/>
              </a:ext>
            </a:extLst>
          </p:cNvPr>
          <p:cNvSpPr txBox="1"/>
          <p:nvPr/>
        </p:nvSpPr>
        <p:spPr>
          <a:xfrm>
            <a:off x="449719" y="1728132"/>
            <a:ext cx="1135359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KBIZ한마음고딕 L" pitchFamily="18" charset="-127"/>
                <a:ea typeface="KBIZ한마음고딕 L" pitchFamily="18" charset="-127"/>
              </a:rPr>
              <a:t>VR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KBIZ한마음고딕 L" pitchFamily="18" charset="-127"/>
                <a:ea typeface="KBIZ한마음고딕 L" pitchFamily="18" charset="-127"/>
              </a:rPr>
              <a:t>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KBIZ한마음고딕 L" pitchFamily="18" charset="-127"/>
                <a:ea typeface="KBIZ한마음고딕 L" pitchFamily="18" charset="-127"/>
              </a:rPr>
              <a:t>360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KBIZ한마음고딕 L" pitchFamily="18" charset="-127"/>
                <a:ea typeface="KBIZ한마음고딕 L" pitchFamily="18" charset="-127"/>
              </a:rPr>
              <a:t>도 카메라를 이용한 실시간 스트리밍 원격제어 차량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로그인 시스템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차량번호 고유 시리얼 넘버 생성 및 인증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App</a:t>
            </a:r>
            <a:r>
              <a:rPr lang="ko-KR" altLang="en-US" sz="2000" dirty="0"/>
              <a:t>과 </a:t>
            </a:r>
            <a:r>
              <a:rPr lang="en-US" altLang="ko-KR" sz="2000" dirty="0"/>
              <a:t>Bluetooth</a:t>
            </a:r>
            <a:r>
              <a:rPr lang="ko-KR" altLang="en-US" sz="2000" dirty="0"/>
              <a:t>통신이 가능한 컨트롤러 제작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360</a:t>
            </a:r>
            <a:r>
              <a:rPr lang="ko-KR" altLang="en-US" sz="2000" dirty="0"/>
              <a:t>도 카메라를 활용한 실시간 영상 스트리밍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현장감 있는 영상을 </a:t>
            </a:r>
            <a:r>
              <a:rPr lang="en-US" altLang="ko-KR" sz="2000" dirty="0"/>
              <a:t>VR</a:t>
            </a:r>
            <a:r>
              <a:rPr lang="ko-KR" altLang="en-US" sz="2000" dirty="0"/>
              <a:t>기기로 제공</a:t>
            </a:r>
          </a:p>
        </p:txBody>
      </p:sp>
    </p:spTree>
    <p:extLst>
      <p:ext uri="{BB962C8B-B14F-4D97-AF65-F5344CB8AC3E}">
        <p14:creationId xmlns:p14="http://schemas.microsoft.com/office/powerpoint/2010/main" val="17203873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F73BCD-67BE-4FC4-84C0-46EFB8D74F8C}"/>
              </a:ext>
            </a:extLst>
          </p:cNvPr>
          <p:cNvSpPr/>
          <p:nvPr/>
        </p:nvSpPr>
        <p:spPr>
          <a:xfrm>
            <a:off x="0" y="0"/>
            <a:ext cx="12192000" cy="1396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13572-79F5-4D84-B28E-C516DF6AC03E}"/>
              </a:ext>
            </a:extLst>
          </p:cNvPr>
          <p:cNvSpPr txBox="1"/>
          <p:nvPr/>
        </p:nvSpPr>
        <p:spPr>
          <a:xfrm>
            <a:off x="449719" y="415192"/>
            <a:ext cx="1205965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400" b="1" dirty="0"/>
              <a:t>2-2</a:t>
            </a:r>
            <a:r>
              <a:rPr lang="en-US" altLang="ko-KR" sz="3600" b="1" dirty="0"/>
              <a:t>. </a:t>
            </a:r>
            <a:r>
              <a:rPr lang="ko-KR" altLang="en-US" sz="3600" b="1" dirty="0"/>
              <a:t>기술 소개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FBA3C8-5D20-4DFB-832A-C31BF8D8E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52" y="4662441"/>
            <a:ext cx="883486" cy="7759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D964D6-9095-4BEA-8182-DB0ABC3D4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02" y="4629752"/>
            <a:ext cx="883486" cy="775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EF83FE-4E18-4B03-B787-63B9D8BC3A2B}"/>
              </a:ext>
            </a:extLst>
          </p:cNvPr>
          <p:cNvSpPr txBox="1"/>
          <p:nvPr/>
        </p:nvSpPr>
        <p:spPr>
          <a:xfrm>
            <a:off x="4376549" y="4742071"/>
            <a:ext cx="677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585C9"/>
                </a:solidFill>
              </a:rPr>
              <a:t>아두이노</a:t>
            </a:r>
            <a:r>
              <a:rPr lang="ko-KR" altLang="en-US" dirty="0" err="1"/>
              <a:t>를</a:t>
            </a:r>
            <a:r>
              <a:rPr lang="ko-KR" altLang="en-US" dirty="0"/>
              <a:t> 사용하여 차량 컨트롤러 제작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841DA1E-14E1-4A39-9B89-B8A9505A4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t="21948" r="16804" b="18269"/>
          <a:stretch/>
        </p:blipFill>
        <p:spPr>
          <a:xfrm>
            <a:off x="1944522" y="5899364"/>
            <a:ext cx="1074735" cy="8561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64F20A-8548-4852-A6B3-31C0F33298A4}"/>
              </a:ext>
            </a:extLst>
          </p:cNvPr>
          <p:cNvSpPr txBox="1"/>
          <p:nvPr/>
        </p:nvSpPr>
        <p:spPr>
          <a:xfrm>
            <a:off x="4376549" y="5940770"/>
            <a:ext cx="654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있는 차량 고유의 일련번호를 </a:t>
            </a:r>
            <a:r>
              <a:rPr lang="en-US" altLang="ko-KR" dirty="0">
                <a:solidFill>
                  <a:srgbClr val="0070C0"/>
                </a:solidFill>
              </a:rPr>
              <a:t>OTP </a:t>
            </a:r>
            <a:r>
              <a:rPr lang="ko-KR" altLang="en-US" dirty="0">
                <a:solidFill>
                  <a:srgbClr val="0070C0"/>
                </a:solidFill>
              </a:rPr>
              <a:t>인증방법</a:t>
            </a:r>
            <a:r>
              <a:rPr lang="ko-KR" altLang="en-US" dirty="0"/>
              <a:t>을 이용하여 원격 운전자에게 제공함으로써 보안 강화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E17C78D-0445-41CB-9369-59E7126923A0}"/>
              </a:ext>
            </a:extLst>
          </p:cNvPr>
          <p:cNvCxnSpPr/>
          <p:nvPr/>
        </p:nvCxnSpPr>
        <p:spPr>
          <a:xfrm>
            <a:off x="0" y="3007151"/>
            <a:ext cx="12349113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8D2A1D-5DA6-4371-95BC-C7C0AD3D54E2}"/>
              </a:ext>
            </a:extLst>
          </p:cNvPr>
          <p:cNvCxnSpPr/>
          <p:nvPr/>
        </p:nvCxnSpPr>
        <p:spPr>
          <a:xfrm>
            <a:off x="-1" y="4328475"/>
            <a:ext cx="12349113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2737F31-2060-40B7-8E91-A829E98F7B64}"/>
              </a:ext>
            </a:extLst>
          </p:cNvPr>
          <p:cNvCxnSpPr/>
          <p:nvPr/>
        </p:nvCxnSpPr>
        <p:spPr>
          <a:xfrm>
            <a:off x="0" y="5673255"/>
            <a:ext cx="12349113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52BD8D6-134C-4182-BD1B-5DF2DBF43F72}"/>
              </a:ext>
            </a:extLst>
          </p:cNvPr>
          <p:cNvCxnSpPr/>
          <p:nvPr/>
        </p:nvCxnSpPr>
        <p:spPr>
          <a:xfrm>
            <a:off x="7856" y="1724521"/>
            <a:ext cx="12349113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D00F93B-B066-449A-BB1E-49D3C5E6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37" b="96809" l="9794" r="93299">
                        <a14:foregroundMark x1="12496" y1="11696" x2="12371" y2="8865"/>
                        <a14:foregroundMark x1="12929" y1="21534" x2="12775" y2="18043"/>
                        <a14:foregroundMark x1="13402" y1="32270" x2="13262" y2="29097"/>
                        <a14:foregroundMark x1="39225" y1="10776" x2="42268" y2="10993"/>
                        <a14:foregroundMark x1="23603" y1="9664" x2="24032" y2="9695"/>
                        <a14:foregroundMark x1="12371" y1="8865" x2="14247" y2="8999"/>
                        <a14:foregroundMark x1="29969" y1="4357" x2="32441" y2="4511"/>
                        <a14:foregroundMark x1="23850" y1="3974" x2="24946" y2="4042"/>
                        <a14:foregroundMark x1="17010" y1="3546" x2="18725" y2="3653"/>
                        <a14:foregroundMark x1="72165" y1="57801" x2="93299" y2="64184"/>
                        <a14:foregroundMark x1="63402" y1="89362" x2="82990" y2="96809"/>
                        <a14:backgroundMark x1="14433" y1="12766" x2="15464" y2="11702"/>
                        <a14:backgroundMark x1="19588" y1="8511" x2="23711" y2="9574"/>
                        <a14:backgroundMark x1="27835" y1="10284" x2="34021" y2="12766"/>
                        <a14:backgroundMark x1="23711" y1="10638" x2="25773" y2="11702"/>
                        <a14:backgroundMark x1="14433" y1="10284" x2="17010" y2="8865"/>
                        <a14:backgroundMark x1="24227" y1="9574" x2="26804" y2="10993"/>
                        <a14:backgroundMark x1="30412" y1="9929" x2="37629" y2="12057"/>
                        <a14:backgroundMark x1="11340" y1="13475" x2="21134" y2="8156"/>
                        <a14:backgroundMark x1="11340" y1="22340" x2="16495" y2="26241"/>
                        <a14:backgroundMark x1="12887" y1="26596" x2="14433" y2="28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8856" y="4405010"/>
            <a:ext cx="883486" cy="11173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F44878-22B2-4F91-BE86-605428E90DFF}"/>
              </a:ext>
            </a:extLst>
          </p:cNvPr>
          <p:cNvSpPr txBox="1"/>
          <p:nvPr/>
        </p:nvSpPr>
        <p:spPr>
          <a:xfrm>
            <a:off x="4376549" y="2023368"/>
            <a:ext cx="661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Samsung gear 360 SDK</a:t>
            </a:r>
            <a:r>
              <a:rPr lang="ko-KR" altLang="en-US" dirty="0"/>
              <a:t>를 활용하여 영상 스트리밍을 구현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en-US" altLang="ko-KR" dirty="0">
                <a:solidFill>
                  <a:srgbClr val="0070C0"/>
                </a:solidFill>
              </a:rPr>
              <a:t>gear VR</a:t>
            </a:r>
            <a:r>
              <a:rPr lang="ko-KR" altLang="en-US" dirty="0"/>
              <a:t>를 통하여 원격 운전자에게 제공</a:t>
            </a:r>
            <a:endParaRPr lang="en-US" altLang="ko-KR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284761B-575B-41D7-8075-CEB47096F4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2" b="89272" l="9867" r="97067">
                        <a14:foregroundMark x1="84533" y1="16092" x2="85600" y2="84291"/>
                        <a14:foregroundMark x1="83733" y1="17241" x2="76533" y2="33716"/>
                        <a14:foregroundMark x1="76533" y1="33716" x2="76000" y2="36782"/>
                        <a14:foregroundMark x1="76267" y1="25287" x2="89333" y2="21456"/>
                        <a14:foregroundMark x1="89333" y1="21456" x2="92000" y2="41379"/>
                        <a14:foregroundMark x1="92000" y1="41379" x2="89867" y2="70881"/>
                        <a14:foregroundMark x1="76533" y1="23755" x2="89333" y2="18774"/>
                        <a14:foregroundMark x1="89333" y1="18774" x2="97067" y2="34866"/>
                        <a14:foregroundMark x1="97067" y1="34866" x2="94400" y2="38697"/>
                        <a14:foregroundMark x1="74667" y1="23755" x2="85333" y2="13027"/>
                        <a14:foregroundMark x1="74400" y1="24521" x2="84533" y2="11494"/>
                        <a14:foregroundMark x1="84533" y1="11494" x2="95467" y2="23372"/>
                        <a14:foregroundMark x1="95467" y1="23372" x2="92800" y2="42146"/>
                        <a14:foregroundMark x1="92800" y1="42146" x2="92800" y2="42146"/>
                        <a14:backgroundMark x1="19200" y1="24521" x2="20533" y2="93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143"/>
          <a:stretch/>
        </p:blipFill>
        <p:spPr>
          <a:xfrm>
            <a:off x="1547285" y="1812454"/>
            <a:ext cx="803028" cy="10496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435D124-CB04-49F8-AEE6-5F2BF5675E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13" y="1954479"/>
            <a:ext cx="994889" cy="76559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9ABE58-7348-4ED1-94F1-6134EDD02B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85" y="3289617"/>
            <a:ext cx="757062" cy="7570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4C8D5C2-21D3-4061-AA99-1B2D557A46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27" t="8630" r="22244" b="9232"/>
          <a:stretch/>
        </p:blipFill>
        <p:spPr>
          <a:xfrm>
            <a:off x="2481890" y="3120480"/>
            <a:ext cx="894755" cy="11630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B8BA56-B1DA-42FB-A791-B4A7A9662725}"/>
              </a:ext>
            </a:extLst>
          </p:cNvPr>
          <p:cNvSpPr txBox="1"/>
          <p:nvPr/>
        </p:nvSpPr>
        <p:spPr>
          <a:xfrm>
            <a:off x="4376549" y="3490667"/>
            <a:ext cx="710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Unity Engine</a:t>
            </a:r>
            <a:r>
              <a:rPr lang="ko-KR" altLang="en-US" dirty="0"/>
              <a:t>을 활용하여 </a:t>
            </a:r>
            <a:r>
              <a:rPr lang="en-US" altLang="ko-KR" dirty="0">
                <a:solidFill>
                  <a:srgbClr val="2585C9"/>
                </a:solidFill>
              </a:rPr>
              <a:t>A</a:t>
            </a:r>
            <a:r>
              <a:rPr lang="en-US" altLang="ko-KR" dirty="0">
                <a:solidFill>
                  <a:srgbClr val="0070C0"/>
                </a:solidFill>
              </a:rPr>
              <a:t>pp </a:t>
            </a:r>
            <a:r>
              <a:rPr lang="ko-KR" altLang="en-US" dirty="0"/>
              <a:t>을 제작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14108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832"/>
            <a:ext cx="12192000" cy="6912000"/>
          </a:xfrm>
          <a:prstGeom prst="rect">
            <a:avLst/>
          </a:prstGeom>
          <a:solidFill>
            <a:srgbClr val="0070C0">
              <a:alpha val="81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 rot="1620000">
            <a:off x="3377724" y="-901611"/>
            <a:ext cx="11283862" cy="7546770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17584" y="2979302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작동 원리 및 설명</a:t>
            </a:r>
          </a:p>
        </p:txBody>
      </p:sp>
    </p:spTree>
    <p:extLst>
      <p:ext uri="{BB962C8B-B14F-4D97-AF65-F5344CB8AC3E}">
        <p14:creationId xmlns:p14="http://schemas.microsoft.com/office/powerpoint/2010/main" val="13187376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6d0a6e26dbd9c573f906f77d42ebde87_1523188">
            <a:extLst>
              <a:ext uri="{FF2B5EF4-FFF2-40B4-BE49-F238E27FC236}">
                <a16:creationId xmlns:a16="http://schemas.microsoft.com/office/drawing/2014/main" id="{2D172926-7A3A-49A2-BCC8-57F1AABC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3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8CD2AF-5606-403C-B495-7AFB9459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" y="3429000"/>
            <a:ext cx="5254752" cy="2955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4D8D97-E23E-4DDC-B87E-599AB371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94" y="3429000"/>
            <a:ext cx="5175276" cy="2955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266B8C-99DF-4D34-8A37-0045D9AA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624" y="134112"/>
            <a:ext cx="5254752" cy="29557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BD8374-FC36-43A4-9FF9-238C81BA4A1F}"/>
              </a:ext>
            </a:extLst>
          </p:cNvPr>
          <p:cNvSpPr/>
          <p:nvPr/>
        </p:nvSpPr>
        <p:spPr>
          <a:xfrm>
            <a:off x="8237805" y="1286187"/>
            <a:ext cx="3825380" cy="721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실제 운전자 모습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E85408-5F87-441B-A7F1-06D774FD6235}"/>
              </a:ext>
            </a:extLst>
          </p:cNvPr>
          <p:cNvSpPr/>
          <p:nvPr/>
        </p:nvSpPr>
        <p:spPr>
          <a:xfrm>
            <a:off x="1214007" y="6136547"/>
            <a:ext cx="3825380" cy="721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운전자가 보는 </a:t>
            </a:r>
            <a:r>
              <a:rPr lang="en-US" altLang="ko-KR" sz="2400" dirty="0"/>
              <a:t>1</a:t>
            </a:r>
            <a:r>
              <a:rPr lang="ko-KR" altLang="en-US" sz="2400" dirty="0"/>
              <a:t>인칭 영상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669556-4F4B-46D3-9039-96FBFCAFC829}"/>
              </a:ext>
            </a:extLst>
          </p:cNvPr>
          <p:cNvSpPr/>
          <p:nvPr/>
        </p:nvSpPr>
        <p:spPr>
          <a:xfrm>
            <a:off x="6928342" y="6260673"/>
            <a:ext cx="3825380" cy="721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실제 작동되는 차량</a:t>
            </a:r>
          </a:p>
        </p:txBody>
      </p:sp>
    </p:spTree>
    <p:extLst>
      <p:ext uri="{BB962C8B-B14F-4D97-AF65-F5344CB8AC3E}">
        <p14:creationId xmlns:p14="http://schemas.microsoft.com/office/powerpoint/2010/main" val="23624248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430</Words>
  <Application>Microsoft Office PowerPoint</Application>
  <PresentationFormat>와이드스크린</PresentationFormat>
  <Paragraphs>124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godoRounded L</vt:lpstr>
      <vt:lpstr>KBIZ한마음고딕 L</vt:lpstr>
      <vt:lpstr>맑은 고딕</vt:lpstr>
      <vt:lpstr>제주고딕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정현</dc:creator>
  <cp:lastModifiedBy>유 정현</cp:lastModifiedBy>
  <cp:revision>32</cp:revision>
  <dcterms:created xsi:type="dcterms:W3CDTF">2018-10-03T00:10:04Z</dcterms:created>
  <dcterms:modified xsi:type="dcterms:W3CDTF">2018-10-03T14:50:22Z</dcterms:modified>
</cp:coreProperties>
</file>